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9" r:id="rId3"/>
    <p:sldId id="260" r:id="rId4"/>
    <p:sldId id="261" r:id="rId5"/>
    <p:sldId id="262" r:id="rId6"/>
    <p:sldId id="267" r:id="rId7"/>
    <p:sldId id="271" r:id="rId8"/>
    <p:sldId id="272" r:id="rId9"/>
    <p:sldId id="263" r:id="rId10"/>
    <p:sldId id="264" r:id="rId11"/>
    <p:sldId id="265" r:id="rId12"/>
    <p:sldId id="269" r:id="rId13"/>
    <p:sldId id="270" r:id="rId14"/>
    <p:sldId id="273" r:id="rId15"/>
    <p:sldId id="274" r:id="rId16"/>
    <p:sldId id="275" r:id="rId17"/>
    <p:sldId id="276" r:id="rId18"/>
  </p:sldIdLst>
  <p:sldSz cx="9144000" cy="6858000" type="screen4x3"/>
  <p:notesSz cx="6946900" cy="9283700"/>
  <p:custDataLst>
    <p:tags r:id="rId2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0000"/>
    <a:srgbClr val="FFCC00"/>
    <a:srgbClr val="CC6600"/>
    <a:srgbClr val="996633"/>
    <a:srgbClr val="993300"/>
    <a:srgbClr val="FFCC99"/>
    <a:srgbClr val="CC9900"/>
    <a:srgbClr val="FFCC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4" autoAdjust="0"/>
  </p:normalViewPr>
  <p:slideViewPr>
    <p:cSldViewPr>
      <p:cViewPr varScale="1">
        <p:scale>
          <a:sx n="75" d="100"/>
          <a:sy n="75" d="100"/>
        </p:scale>
        <p:origin x="-4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>
            <a:lvl1pPr defTabSz="927100" eaLnBrk="0" hangingPunct="0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2057" name="Rectangle 9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8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410075"/>
            <a:ext cx="50958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dt" idx="1"/>
          </p:nvPr>
        </p:nvSpPr>
        <p:spPr bwMode="auto">
          <a:xfrm>
            <a:off x="393700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>
            <a:lvl1pPr algn="r" defTabSz="927100" eaLnBrk="0" hangingPunct="0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738" tIns="46369" rIns="92738" bIns="46369" numCol="1" anchor="b" anchorCtr="0" compatLnSpc="1">
            <a:prstTxWarp prst="textNoShape">
              <a:avLst/>
            </a:prstTxWarp>
          </a:bodyPr>
          <a:lstStyle>
            <a:lvl1pPr defTabSz="927100" eaLnBrk="0" hangingPunct="0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700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738" tIns="46369" rIns="92738" bIns="46369" numCol="1" anchor="b" anchorCtr="0" compatLnSpc="1">
            <a:prstTxWarp prst="textNoShape">
              <a:avLst/>
            </a:prstTxWarp>
          </a:bodyPr>
          <a:lstStyle>
            <a:lvl1pPr algn="r" defTabSz="927100" eaLnBrk="0" hangingPunct="0">
              <a:defRPr sz="1200">
                <a:latin typeface="Times New Roman" pitchFamily="18" charset="0"/>
              </a:defRPr>
            </a:lvl1pPr>
          </a:lstStyle>
          <a:p>
            <a:fld id="{83E0A70A-141B-4E5B-B31E-66295C43E198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Discuss the Mr.</a:t>
            </a:r>
            <a:r>
              <a:rPr lang="en-US" baseline="0" dirty="0" smtClean="0"/>
              <a:t> Scrooge’s Money vault and how banks do not hold all of our money when we deposit 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E0A70A-141B-4E5B-B31E-66295C43E198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438400" y="3352800"/>
            <a:ext cx="6324600" cy="1371600"/>
          </a:xfrm>
        </p:spPr>
        <p:txBody>
          <a:bodyPr/>
          <a:lstStyle>
            <a:lvl1pPr>
              <a:lnSpc>
                <a:spcPct val="90000"/>
              </a:lnSpc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438400" y="4724400"/>
            <a:ext cx="6324600" cy="685800"/>
          </a:xfrm>
        </p:spPr>
        <p:txBody>
          <a:bodyPr/>
          <a:lstStyle>
            <a:lvl1pPr marL="0" indent="0">
              <a:lnSpc>
                <a:spcPct val="80000"/>
              </a:lnSpc>
              <a:buFont typeface="Wingdings" pitchFamily="2" charset="2"/>
              <a:buNone/>
              <a:defRPr sz="32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38950" y="685800"/>
            <a:ext cx="1771650" cy="487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685800"/>
            <a:ext cx="5162550" cy="487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2057400"/>
            <a:ext cx="3467100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57400"/>
            <a:ext cx="3467100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2057400"/>
            <a:ext cx="7086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13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685800"/>
            <a:ext cx="7086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 Narrow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 Narrow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 Narrow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 Narrow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SzPct val="50000"/>
        <a:buFont typeface="Wingdings" pitchFamily="2" charset="2"/>
        <a:buChar char="n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SzPct val="50000"/>
        <a:buFont typeface="Wingdings" pitchFamily="2" charset="2"/>
        <a:buChar char="n"/>
        <a:defRPr sz="2400">
          <a:solidFill>
            <a:srgbClr val="0000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SzPct val="50000"/>
        <a:buFont typeface="Wingdings" pitchFamily="2" charset="2"/>
        <a:buChar char="n"/>
        <a:defRPr sz="2000">
          <a:solidFill>
            <a:srgbClr val="0000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SzPct val="50000"/>
        <a:buFont typeface="Wingdings" pitchFamily="2" charset="2"/>
        <a:buChar char="n"/>
        <a:defRPr>
          <a:solidFill>
            <a:srgbClr val="0000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SzPct val="50000"/>
        <a:buFont typeface="Wingdings" pitchFamily="2" charset="2"/>
        <a:buChar char="n"/>
        <a:defRPr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SzPct val="50000"/>
        <a:buFont typeface="Wingdings" pitchFamily="2" charset="2"/>
        <a:buChar char="n"/>
        <a:defRPr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SzPct val="50000"/>
        <a:buFont typeface="Wingdings" pitchFamily="2" charset="2"/>
        <a:buChar char="n"/>
        <a:defRPr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SzPct val="50000"/>
        <a:buFont typeface="Wingdings" pitchFamily="2" charset="2"/>
        <a:buChar char="n"/>
        <a:defRPr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SzPct val="50000"/>
        <a:buFont typeface="Wingdings" pitchFamily="2" charset="2"/>
        <a:buChar char="n"/>
        <a:defRPr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 smtClean="0"/>
              <a:t>Personal Finance</a:t>
            </a:r>
            <a:endParaRPr lang="en-US" sz="4400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Savings and Checking Accounts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Money-Market Accounts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Similar to savings account, but more restrictions</a:t>
            </a:r>
          </a:p>
          <a:p>
            <a:pPr lvl="1"/>
            <a:r>
              <a:rPr lang="en-US" dirty="0" smtClean="0"/>
              <a:t>Fewer withdrawals allowed</a:t>
            </a:r>
          </a:p>
          <a:p>
            <a:pPr lvl="1"/>
            <a:r>
              <a:rPr lang="en-US" dirty="0" smtClean="0"/>
              <a:t>Higher minimum balances required</a:t>
            </a:r>
          </a:p>
          <a:p>
            <a:pPr lvl="1"/>
            <a:r>
              <a:rPr lang="en-US" dirty="0" smtClean="0"/>
              <a:t>Interest rates could change weekly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Pays a higher interest rate than regular savings</a:t>
            </a:r>
          </a:p>
          <a:p>
            <a:pPr lvl="1"/>
            <a:r>
              <a:rPr lang="en-US" dirty="0" smtClean="0"/>
              <a:t>But not MUCH higher</a:t>
            </a:r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22530" name="Picture 2" descr="C:\Documents and Settings\trmartin\Local Settings\Temporary Internet Files\Content.IE5\ED9T0GK2\MPj04331780000[1]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726835" cy="1600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Certificates of Deposit (CD)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Agree to keep money deposited for certain amount of time</a:t>
            </a:r>
          </a:p>
          <a:p>
            <a:pPr lvl="1"/>
            <a:r>
              <a:rPr lang="en-US" dirty="0" smtClean="0"/>
              <a:t>3-month, 6-month, 1-year, 2-years, 5-years</a:t>
            </a:r>
          </a:p>
          <a:p>
            <a:pPr lvl="1"/>
            <a:r>
              <a:rPr lang="en-US" dirty="0" smtClean="0"/>
              <a:t>Guaranteed interest rate for life of CD</a:t>
            </a:r>
          </a:p>
          <a:p>
            <a:pPr lvl="1"/>
            <a:r>
              <a:rPr lang="en-US" dirty="0" smtClean="0"/>
              <a:t>Penalties if you withdraw money before time is up</a:t>
            </a:r>
          </a:p>
          <a:p>
            <a:endParaRPr lang="en-US" dirty="0" smtClean="0"/>
          </a:p>
          <a:p>
            <a:r>
              <a:rPr lang="en-US" dirty="0" smtClean="0"/>
              <a:t>Highest interest rates of any bank savings product</a:t>
            </a:r>
          </a:p>
          <a:p>
            <a:endParaRPr lang="en-US" dirty="0" smtClean="0"/>
          </a:p>
          <a:p>
            <a:r>
              <a:rPr lang="en-US" dirty="0" smtClean="0"/>
              <a:t>Generally, NOT for short-term savings</a:t>
            </a:r>
            <a:endParaRPr lang="en-US" b="1" u="sng" dirty="0"/>
          </a:p>
        </p:txBody>
      </p:sp>
      <p:pic>
        <p:nvPicPr>
          <p:cNvPr id="23554" name="Picture 2" descr="C:\Documents and Settings\trmartin\Local Settings\Temporary Internet Files\Content.IE5\FST6O67W\MCj0426070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8725" y="0"/>
            <a:ext cx="1565275" cy="18224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Rate Comparison of APY </a:t>
            </a:r>
            <a:br>
              <a:rPr lang="en-US" dirty="0" smtClean="0"/>
            </a:br>
            <a:r>
              <a:rPr lang="en-US" dirty="0" smtClean="0"/>
              <a:t>(Annual Percentage Yield)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Bank of America APY	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Checking Account – N/A </a:t>
            </a:r>
          </a:p>
          <a:p>
            <a:r>
              <a:rPr lang="en-US" dirty="0" smtClean="0"/>
              <a:t>Savings Account – 0.01%</a:t>
            </a:r>
          </a:p>
          <a:p>
            <a:r>
              <a:rPr lang="en-US" dirty="0" smtClean="0"/>
              <a:t>Money-Market Account – 0.10%+</a:t>
            </a:r>
          </a:p>
          <a:p>
            <a:r>
              <a:rPr lang="en-US" dirty="0" smtClean="0"/>
              <a:t>6-Month CD – 0.10% </a:t>
            </a:r>
          </a:p>
          <a:p>
            <a:r>
              <a:rPr lang="en-US" dirty="0" smtClean="0"/>
              <a:t>1-Year CD – 0.25% </a:t>
            </a:r>
          </a:p>
          <a:p>
            <a:r>
              <a:rPr lang="en-US" dirty="0" smtClean="0"/>
              <a:t>5-Year CD – 0.45%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Metro Credit Union APY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Checking Account – N/A</a:t>
            </a:r>
          </a:p>
          <a:p>
            <a:r>
              <a:rPr lang="en-US" dirty="0" smtClean="0"/>
              <a:t>Savings Account – 0.15%</a:t>
            </a:r>
          </a:p>
          <a:p>
            <a:r>
              <a:rPr lang="en-US" dirty="0" smtClean="0"/>
              <a:t>Money-Market Account – 0.25%+</a:t>
            </a:r>
          </a:p>
          <a:p>
            <a:r>
              <a:rPr lang="en-US" dirty="0" smtClean="0"/>
              <a:t>6-Month CD – 0.30%</a:t>
            </a:r>
          </a:p>
          <a:p>
            <a:r>
              <a:rPr lang="en-US" dirty="0" smtClean="0"/>
              <a:t>1-Year CD – 0.55%</a:t>
            </a:r>
          </a:p>
          <a:p>
            <a:r>
              <a:rPr lang="en-US" dirty="0" smtClean="0"/>
              <a:t>5-Year CD – 1.70%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Rate Comparison of APY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Bank of America APY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Based on $5,000</a:t>
            </a:r>
          </a:p>
          <a:p>
            <a:pPr lvl="1"/>
            <a:r>
              <a:rPr lang="en-US" dirty="0" smtClean="0"/>
              <a:t>Checking Account – N/A</a:t>
            </a:r>
          </a:p>
          <a:p>
            <a:pPr lvl="1"/>
            <a:r>
              <a:rPr lang="en-US" dirty="0" smtClean="0"/>
              <a:t>Savings Account – 0.01% ($50)</a:t>
            </a:r>
          </a:p>
          <a:p>
            <a:pPr lvl="1"/>
            <a:r>
              <a:rPr lang="en-US" dirty="0" smtClean="0"/>
              <a:t>Money-Market Account – 0.10%+ ($500)</a:t>
            </a:r>
          </a:p>
          <a:p>
            <a:pPr lvl="1"/>
            <a:r>
              <a:rPr lang="en-US" dirty="0" smtClean="0"/>
              <a:t>6-Month CD – 0.10% ($500)</a:t>
            </a:r>
          </a:p>
          <a:p>
            <a:pPr lvl="1"/>
            <a:r>
              <a:rPr lang="en-US" dirty="0" smtClean="0"/>
              <a:t>1-Year CD – 0.25% ($1250)</a:t>
            </a:r>
          </a:p>
          <a:p>
            <a:pPr lvl="1"/>
            <a:r>
              <a:rPr lang="en-US" dirty="0" smtClean="0"/>
              <a:t>5-Year CD – 0.45% ($2250)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Metro Credit Union APY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Based on $5,000</a:t>
            </a:r>
          </a:p>
          <a:p>
            <a:pPr lvl="1"/>
            <a:r>
              <a:rPr lang="en-US" dirty="0" smtClean="0"/>
              <a:t>Checking Account – N/A</a:t>
            </a:r>
          </a:p>
          <a:p>
            <a:pPr lvl="1"/>
            <a:r>
              <a:rPr lang="en-US" dirty="0" smtClean="0"/>
              <a:t>Savings Account – 0.15% ($750)</a:t>
            </a:r>
          </a:p>
          <a:p>
            <a:pPr lvl="1"/>
            <a:r>
              <a:rPr lang="en-US" dirty="0" smtClean="0"/>
              <a:t>Money-Market Account – 0.25%+ ($1250)</a:t>
            </a:r>
          </a:p>
          <a:p>
            <a:pPr lvl="1"/>
            <a:r>
              <a:rPr lang="en-US" dirty="0" smtClean="0"/>
              <a:t>6-Month CD – 0.30% ($1500)</a:t>
            </a:r>
          </a:p>
          <a:p>
            <a:pPr lvl="1"/>
            <a:r>
              <a:rPr lang="en-US" dirty="0" smtClean="0"/>
              <a:t>1-Year CD – 0.55% ($2750)</a:t>
            </a:r>
          </a:p>
          <a:p>
            <a:pPr lvl="1"/>
            <a:r>
              <a:rPr lang="en-US" dirty="0" smtClean="0"/>
              <a:t>5-Year CD – 1.70% ($8500)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14400" y="685800"/>
            <a:ext cx="7086600" cy="990600"/>
          </a:xfrm>
        </p:spPr>
        <p:txBody>
          <a:bodyPr/>
          <a:lstStyle/>
          <a:p>
            <a:r>
              <a:rPr lang="en-US" dirty="0" smtClean="0"/>
              <a:t>When Selecting a Bank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066800" y="1981200"/>
            <a:ext cx="4724400" cy="3505200"/>
          </a:xfrm>
        </p:spPr>
        <p:txBody>
          <a:bodyPr/>
          <a:lstStyle/>
          <a:p>
            <a:r>
              <a:rPr lang="en-US" dirty="0" smtClean="0"/>
              <a:t>Features of accounts</a:t>
            </a:r>
          </a:p>
          <a:p>
            <a:pPr lvl="1"/>
            <a:r>
              <a:rPr lang="en-US" dirty="0" smtClean="0"/>
              <a:t>Overdraft protection, ATM, Online </a:t>
            </a:r>
            <a:r>
              <a:rPr lang="en-US" dirty="0" smtClean="0"/>
              <a:t>Banking</a:t>
            </a:r>
            <a:endParaRPr lang="en-US" dirty="0" smtClean="0"/>
          </a:p>
          <a:p>
            <a:r>
              <a:rPr lang="en-US" dirty="0" smtClean="0"/>
              <a:t>What are the interest rates offered?</a:t>
            </a:r>
          </a:p>
          <a:p>
            <a:pPr lvl="1"/>
            <a:r>
              <a:rPr lang="en-US" dirty="0" smtClean="0"/>
              <a:t>Compare APY (Annual Percentage Yield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smtClean="0"/>
              <a:t>Read the </a:t>
            </a:r>
            <a:r>
              <a:rPr lang="en-US" sz="1100" dirty="0" smtClean="0"/>
              <a:t>fine print for restrictions and fee information</a:t>
            </a:r>
          </a:p>
          <a:p>
            <a:endParaRPr lang="en-US" dirty="0"/>
          </a:p>
        </p:txBody>
      </p:sp>
      <p:pic>
        <p:nvPicPr>
          <p:cNvPr id="9" name="Picture 2" descr="C:\Documents and Settings\trmartin.SCHS\Local Settings\Temporary Internet Files\Content.IE5\HS79E0IP\MPj0401765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2286000"/>
            <a:ext cx="2253618" cy="337877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85800"/>
            <a:ext cx="7086600" cy="990600"/>
          </a:xfrm>
        </p:spPr>
        <p:txBody>
          <a:bodyPr/>
          <a:lstStyle/>
          <a:p>
            <a:r>
              <a:rPr lang="en-US" dirty="0" smtClean="0"/>
              <a:t>When Selecting a Bank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will you bank</a:t>
            </a:r>
          </a:p>
          <a:p>
            <a:pPr lvl="1"/>
            <a:r>
              <a:rPr lang="en-US" dirty="0" smtClean="0"/>
              <a:t>Online?</a:t>
            </a:r>
          </a:p>
          <a:p>
            <a:pPr lvl="1"/>
            <a:r>
              <a:rPr lang="en-US" dirty="0" smtClean="0"/>
              <a:t>Use ATMS?</a:t>
            </a:r>
          </a:p>
          <a:p>
            <a:pPr lvl="1"/>
            <a:r>
              <a:rPr lang="en-US" dirty="0" smtClean="0"/>
              <a:t>Use </a:t>
            </a:r>
            <a:r>
              <a:rPr lang="en-US" dirty="0" smtClean="0"/>
              <a:t>Tellers?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Where will you bank</a:t>
            </a:r>
          </a:p>
          <a:p>
            <a:pPr lvl="1"/>
            <a:r>
              <a:rPr lang="en-US" dirty="0" smtClean="0"/>
              <a:t>Do they have convenient locations?</a:t>
            </a:r>
          </a:p>
          <a:p>
            <a:endParaRPr lang="en-US" dirty="0"/>
          </a:p>
        </p:txBody>
      </p:sp>
      <p:pic>
        <p:nvPicPr>
          <p:cNvPr id="4" name="Picture 3" descr="C:\Documents and Settings\trmartin.SCHS\Local Settings\Temporary Internet Files\Content.IE5\C9W95U8J\MPj0315619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2514600"/>
            <a:ext cx="2959554" cy="2209800"/>
          </a:xfrm>
          <a:prstGeom prst="curvedLeftArrow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85800"/>
            <a:ext cx="7086600" cy="914400"/>
          </a:xfrm>
        </p:spPr>
        <p:txBody>
          <a:bodyPr/>
          <a:lstStyle/>
          <a:p>
            <a:r>
              <a:rPr lang="en-US" dirty="0" smtClean="0"/>
              <a:t>Selecting an Account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981200"/>
            <a:ext cx="7086600" cy="4495800"/>
          </a:xfrm>
        </p:spPr>
        <p:txBody>
          <a:bodyPr/>
          <a:lstStyle/>
          <a:p>
            <a:r>
              <a:rPr lang="en-US" dirty="0" smtClean="0"/>
              <a:t>Beating Bank Fees</a:t>
            </a:r>
          </a:p>
          <a:p>
            <a:pPr lvl="1"/>
            <a:r>
              <a:rPr lang="en-US" dirty="0" smtClean="0"/>
              <a:t>Checking can cost $200-plus a year ($5-$20 a </a:t>
            </a:r>
            <a:r>
              <a:rPr lang="en-US" dirty="0" smtClean="0"/>
              <a:t>month)</a:t>
            </a:r>
          </a:p>
          <a:p>
            <a:pPr lvl="1"/>
            <a:r>
              <a:rPr lang="en-US" dirty="0" smtClean="0"/>
              <a:t>Buy </a:t>
            </a:r>
            <a:r>
              <a:rPr lang="en-US" dirty="0" smtClean="0"/>
              <a:t>cheap checks by ordering direct from </a:t>
            </a:r>
            <a:r>
              <a:rPr lang="en-US" dirty="0" smtClean="0"/>
              <a:t>printer</a:t>
            </a:r>
          </a:p>
          <a:p>
            <a:pPr lvl="1"/>
            <a:r>
              <a:rPr lang="en-US" dirty="0" smtClean="0"/>
              <a:t>Avoid </a:t>
            </a:r>
            <a:r>
              <a:rPr lang="en-US" dirty="0" smtClean="0"/>
              <a:t>Overdraft and Maintenance Fees ($5 - $</a:t>
            </a:r>
            <a:r>
              <a:rPr lang="en-US" dirty="0" smtClean="0"/>
              <a:t>40)</a:t>
            </a:r>
          </a:p>
          <a:p>
            <a:pPr lvl="1"/>
            <a:r>
              <a:rPr lang="en-US" dirty="0" smtClean="0"/>
              <a:t>Avoid </a:t>
            </a:r>
            <a:r>
              <a:rPr lang="en-US" dirty="0" smtClean="0"/>
              <a:t>ATM fees by using your bank’s ATM ($1 - $</a:t>
            </a:r>
            <a:r>
              <a:rPr lang="en-US" dirty="0" smtClean="0"/>
              <a:t>3)</a:t>
            </a:r>
          </a:p>
          <a:p>
            <a:pPr lvl="1"/>
            <a:r>
              <a:rPr lang="en-US" dirty="0" smtClean="0"/>
              <a:t>Find </a:t>
            </a:r>
            <a:r>
              <a:rPr lang="en-US" dirty="0" smtClean="0"/>
              <a:t>out what “Free” </a:t>
            </a:r>
            <a:r>
              <a:rPr lang="en-US" dirty="0" smtClean="0"/>
              <a:t>means</a:t>
            </a:r>
          </a:p>
          <a:p>
            <a:pPr lvl="2"/>
            <a:r>
              <a:rPr lang="en-US" dirty="0" smtClean="0"/>
              <a:t>Balance </a:t>
            </a:r>
            <a:r>
              <a:rPr lang="en-US" dirty="0" smtClean="0"/>
              <a:t>requirement? Direct-deposit </a:t>
            </a:r>
            <a:r>
              <a:rPr lang="en-US" dirty="0" smtClean="0"/>
              <a:t>required?</a:t>
            </a:r>
          </a:p>
          <a:p>
            <a:pPr lvl="1"/>
            <a:r>
              <a:rPr lang="en-US" dirty="0" smtClean="0"/>
              <a:t>Know </a:t>
            </a:r>
            <a:r>
              <a:rPr lang="en-US" dirty="0" smtClean="0"/>
              <a:t>what is allowed with your </a:t>
            </a:r>
            <a:r>
              <a:rPr lang="en-US" dirty="0" smtClean="0"/>
              <a:t>account</a:t>
            </a:r>
          </a:p>
          <a:p>
            <a:pPr lvl="2"/>
            <a:r>
              <a:rPr lang="en-US" dirty="0" smtClean="0"/>
              <a:t>Some </a:t>
            </a:r>
            <a:r>
              <a:rPr lang="en-US" dirty="0" smtClean="0"/>
              <a:t>accounts charge for things like teller visits</a:t>
            </a:r>
          </a:p>
          <a:p>
            <a:endParaRPr lang="en-US" dirty="0"/>
          </a:p>
        </p:txBody>
      </p:sp>
      <p:pic>
        <p:nvPicPr>
          <p:cNvPr id="4" name="Picture 2" descr="C:\Documents and Settings\trmartin.SCHS\Local Settings\Temporary Internet Files\Content.IE5\C9W95U8J\MCj0287504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0"/>
            <a:ext cx="2005343" cy="242180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5800"/>
            <a:ext cx="7086600" cy="990600"/>
          </a:xfrm>
        </p:spPr>
        <p:txBody>
          <a:bodyPr/>
          <a:lstStyle/>
          <a:p>
            <a:r>
              <a:rPr lang="en-US" dirty="0" smtClean="0"/>
              <a:t>Calculating interest paid for loans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05000"/>
            <a:ext cx="7086600" cy="3505200"/>
          </a:xfrm>
        </p:spPr>
        <p:txBody>
          <a:bodyPr/>
          <a:lstStyle/>
          <a:p>
            <a:r>
              <a:rPr lang="en-US" sz="2000" dirty="0" smtClean="0"/>
              <a:t>When you borrow money from a bank, the amount you borrow is </a:t>
            </a:r>
            <a:r>
              <a:rPr lang="en-US" sz="2000" dirty="0" smtClean="0"/>
              <a:t>called the </a:t>
            </a:r>
            <a:r>
              <a:rPr lang="en-US" sz="2000" b="1" dirty="0" smtClean="0"/>
              <a:t>Principal, P. </a:t>
            </a:r>
            <a:endParaRPr lang="en-US" sz="2000" b="1" dirty="0" smtClean="0"/>
          </a:p>
          <a:p>
            <a:r>
              <a:rPr lang="en-US" sz="2000" dirty="0" smtClean="0"/>
              <a:t>The </a:t>
            </a:r>
            <a:r>
              <a:rPr lang="en-US" sz="2000" dirty="0" smtClean="0"/>
              <a:t>amount you pay for the use of the money you </a:t>
            </a:r>
            <a:r>
              <a:rPr lang="en-US" sz="2000" dirty="0" smtClean="0"/>
              <a:t>borrowed is </a:t>
            </a:r>
            <a:r>
              <a:rPr lang="en-US" sz="2000" dirty="0" smtClean="0"/>
              <a:t>called the </a:t>
            </a:r>
            <a:r>
              <a:rPr lang="en-US" sz="2000" b="1" dirty="0" smtClean="0"/>
              <a:t>Interest, I. </a:t>
            </a:r>
            <a:endParaRPr lang="en-US" sz="2000" b="1" dirty="0" smtClean="0"/>
          </a:p>
          <a:p>
            <a:r>
              <a:rPr lang="en-US" sz="2000" dirty="0" smtClean="0"/>
              <a:t>The </a:t>
            </a:r>
            <a:r>
              <a:rPr lang="en-US" sz="2000" dirty="0" smtClean="0"/>
              <a:t>amount of interest you pay depends on </a:t>
            </a:r>
            <a:r>
              <a:rPr lang="en-US" sz="2000" dirty="0" smtClean="0"/>
              <a:t>the amount </a:t>
            </a:r>
            <a:r>
              <a:rPr lang="en-US" sz="2000" dirty="0" smtClean="0"/>
              <a:t>you borrow, the interest </a:t>
            </a:r>
            <a:r>
              <a:rPr lang="en-US" sz="2000" b="1" dirty="0" smtClean="0"/>
              <a:t>rate in </a:t>
            </a:r>
            <a:r>
              <a:rPr lang="en-US" sz="2000" b="1" dirty="0" smtClean="0"/>
              <a:t>percent, R</a:t>
            </a:r>
            <a:r>
              <a:rPr lang="en-US" sz="2000" dirty="0" smtClean="0"/>
              <a:t> </a:t>
            </a:r>
            <a:r>
              <a:rPr lang="en-US" sz="2000" dirty="0" smtClean="0"/>
              <a:t>and the </a:t>
            </a:r>
            <a:r>
              <a:rPr lang="en-US" sz="2000" b="1" dirty="0" smtClean="0"/>
              <a:t>Time</a:t>
            </a:r>
            <a:r>
              <a:rPr lang="en-US" sz="2000" dirty="0" smtClean="0"/>
              <a:t>, </a:t>
            </a:r>
            <a:r>
              <a:rPr lang="en-US" sz="2000" b="1" dirty="0" smtClean="0"/>
              <a:t>T</a:t>
            </a:r>
            <a:r>
              <a:rPr lang="en-US" sz="2000" dirty="0" smtClean="0"/>
              <a:t>, or length </a:t>
            </a:r>
            <a:r>
              <a:rPr lang="en-US" sz="2000" dirty="0" smtClean="0"/>
              <a:t>of time </a:t>
            </a:r>
            <a:r>
              <a:rPr lang="en-US" sz="2000" dirty="0" smtClean="0"/>
              <a:t>you borrow the money in </a:t>
            </a:r>
            <a:r>
              <a:rPr lang="en-US" sz="2000" dirty="0" smtClean="0"/>
              <a:t>years.</a:t>
            </a:r>
          </a:p>
          <a:p>
            <a:r>
              <a:rPr lang="en-US" sz="2000" dirty="0" smtClean="0"/>
              <a:t>Simple interest is paid on the principal only </a:t>
            </a:r>
          </a:p>
          <a:p>
            <a:r>
              <a:rPr lang="en-US" sz="2000" dirty="0" smtClean="0"/>
              <a:t>To calculate interest, banks use the following formula:</a:t>
            </a:r>
          </a:p>
          <a:p>
            <a:pPr lvl="1"/>
            <a:r>
              <a:rPr lang="en-US" sz="1400" b="1" dirty="0" smtClean="0"/>
              <a:t>I=PRT</a:t>
            </a:r>
          </a:p>
          <a:p>
            <a:pPr lvl="1"/>
            <a:r>
              <a:rPr lang="en-US" sz="1800" dirty="0" smtClean="0"/>
              <a:t>"P</a:t>
            </a:r>
            <a:r>
              <a:rPr lang="en-US" sz="1800" dirty="0" smtClean="0"/>
              <a:t>" is the Principal and is the amount you borrow; "R" is the </a:t>
            </a:r>
            <a:r>
              <a:rPr lang="en-US" sz="1800" dirty="0" smtClean="0"/>
              <a:t>interest Rate </a:t>
            </a:r>
            <a:r>
              <a:rPr lang="en-US" sz="1800" dirty="0" smtClean="0"/>
              <a:t>in percent; "T" is the Time in years.</a:t>
            </a:r>
            <a:endParaRPr lang="en-US" sz="1800" dirty="0" smtClean="0"/>
          </a:p>
          <a:p>
            <a:endParaRPr 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685800"/>
            <a:ext cx="7086600" cy="990600"/>
          </a:xfrm>
        </p:spPr>
        <p:txBody>
          <a:bodyPr/>
          <a:lstStyle/>
          <a:p>
            <a:r>
              <a:rPr lang="en-US" dirty="0" smtClean="0"/>
              <a:t>How Banks (Do Not) Work</a:t>
            </a:r>
            <a:endParaRPr lang="en-US" dirty="0"/>
          </a:p>
        </p:txBody>
      </p:sp>
      <p:pic>
        <p:nvPicPr>
          <p:cNvPr id="1026" name="Picture 2" descr="http://scoop.diamondgalleries.com/public/news_images/4/47370_102470_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905000"/>
            <a:ext cx="2846823" cy="35052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676400" y="5715000"/>
            <a:ext cx="6705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Banks </a:t>
            </a:r>
            <a:r>
              <a:rPr lang="en-US" sz="2000" dirty="0" smtClean="0">
                <a:solidFill>
                  <a:srgbClr val="000000"/>
                </a:solidFill>
              </a:rPr>
              <a:t>do not hold all of our money when we deposit it</a:t>
            </a:r>
          </a:p>
          <a:p>
            <a:endParaRPr lang="en-US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Banks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Customers deposit money (Bank pays interest)</a:t>
            </a:r>
          </a:p>
          <a:p>
            <a:endParaRPr lang="en-US" dirty="0" smtClean="0"/>
          </a:p>
          <a:p>
            <a:r>
              <a:rPr lang="en-US" dirty="0" smtClean="0"/>
              <a:t>Bank loans money (Bank collects interest)</a:t>
            </a:r>
          </a:p>
          <a:p>
            <a:pPr lvl="1"/>
            <a:r>
              <a:rPr lang="en-US" dirty="0" smtClean="0"/>
              <a:t>Bank keeps “fractional reserve” on hand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Fees</a:t>
            </a:r>
          </a:p>
          <a:p>
            <a:pPr lvl="1"/>
            <a:r>
              <a:rPr lang="en-US" dirty="0" smtClean="0"/>
              <a:t>ATM</a:t>
            </a:r>
          </a:p>
          <a:p>
            <a:pPr lvl="1"/>
            <a:r>
              <a:rPr lang="en-US" dirty="0" smtClean="0"/>
              <a:t>Bounced Checks</a:t>
            </a:r>
          </a:p>
          <a:p>
            <a:pPr lvl="1"/>
            <a:r>
              <a:rPr lang="en-US" dirty="0" smtClean="0"/>
              <a:t>Account Maintenance</a:t>
            </a:r>
          </a:p>
          <a:p>
            <a:pPr lvl="1"/>
            <a:r>
              <a:rPr lang="en-US" dirty="0" smtClean="0"/>
              <a:t>Many, many more</a:t>
            </a:r>
            <a:endParaRPr lang="en-US" dirty="0"/>
          </a:p>
        </p:txBody>
      </p:sp>
      <p:pic>
        <p:nvPicPr>
          <p:cNvPr id="18434" name="Picture 2" descr="C:\Documents and Settings\trmartin\Local Settings\Temporary Internet Files\Content.IE5\ETO57G0B\MPj0427702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16961" y="3810000"/>
            <a:ext cx="2027039" cy="304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0" y="1447800"/>
            <a:ext cx="7086600" cy="1371600"/>
          </a:xfrm>
        </p:spPr>
        <p:txBody>
          <a:bodyPr/>
          <a:lstStyle/>
          <a:p>
            <a:r>
              <a:rPr lang="en-US" dirty="0" smtClean="0"/>
              <a:t>Banks                  v.    Credit Unions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524000" y="2743200"/>
            <a:ext cx="3467100" cy="3505200"/>
          </a:xfrm>
        </p:spPr>
        <p:txBody>
          <a:bodyPr/>
          <a:lstStyle/>
          <a:p>
            <a:r>
              <a:rPr lang="en-US" dirty="0" smtClean="0"/>
              <a:t>For-Profit Business</a:t>
            </a:r>
          </a:p>
          <a:p>
            <a:r>
              <a:rPr lang="en-US" dirty="0" smtClean="0"/>
              <a:t>Anyone can be a customer</a:t>
            </a:r>
          </a:p>
          <a:p>
            <a:r>
              <a:rPr lang="en-US" dirty="0" smtClean="0"/>
              <a:t>Higher fees and rates on loans</a:t>
            </a:r>
          </a:p>
          <a:p>
            <a:r>
              <a:rPr lang="en-US" dirty="0" smtClean="0"/>
              <a:t>Lower rates on savings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5181600" y="2819400"/>
            <a:ext cx="3467100" cy="3505200"/>
          </a:xfrm>
        </p:spPr>
        <p:txBody>
          <a:bodyPr/>
          <a:lstStyle/>
          <a:p>
            <a:r>
              <a:rPr lang="en-US" dirty="0" smtClean="0"/>
              <a:t>Non-Profit</a:t>
            </a:r>
          </a:p>
          <a:p>
            <a:r>
              <a:rPr lang="en-US" dirty="0" smtClean="0"/>
              <a:t>Must be a member of a certain group to join</a:t>
            </a:r>
          </a:p>
          <a:p>
            <a:pPr lvl="1"/>
            <a:r>
              <a:rPr lang="en-US" dirty="0" smtClean="0"/>
              <a:t>Employer</a:t>
            </a:r>
          </a:p>
          <a:p>
            <a:pPr lvl="1"/>
            <a:r>
              <a:rPr lang="en-US" dirty="0" smtClean="0"/>
              <a:t>Community</a:t>
            </a:r>
          </a:p>
          <a:p>
            <a:r>
              <a:rPr lang="en-US" dirty="0" smtClean="0"/>
              <a:t>Lower fees and loan rates</a:t>
            </a:r>
          </a:p>
          <a:p>
            <a:r>
              <a:rPr lang="en-US" dirty="0" smtClean="0"/>
              <a:t>Higher savings rates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"/>
            <a:ext cx="273269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52400"/>
            <a:ext cx="263501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your bank can do for you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types of accounts</a:t>
            </a:r>
          </a:p>
          <a:p>
            <a:pPr lvl="1"/>
            <a:r>
              <a:rPr lang="en-US" dirty="0" smtClean="0"/>
              <a:t>Checking Accounts</a:t>
            </a:r>
            <a:endParaRPr lang="en-US" dirty="0" smtClean="0"/>
          </a:p>
          <a:p>
            <a:pPr lvl="1"/>
            <a:r>
              <a:rPr lang="en-US" dirty="0" smtClean="0"/>
              <a:t>Savings Accounts</a:t>
            </a:r>
            <a:endParaRPr lang="en-US" dirty="0" smtClean="0"/>
          </a:p>
          <a:p>
            <a:pPr lvl="1"/>
            <a:r>
              <a:rPr lang="en-US" dirty="0" smtClean="0"/>
              <a:t>Money-market Accounts</a:t>
            </a:r>
          </a:p>
          <a:p>
            <a:pPr lvl="1"/>
            <a:r>
              <a:rPr lang="en-US" dirty="0" smtClean="0"/>
              <a:t>Certificates of Deposit (CD’s)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Other services (we’ll discuss later)</a:t>
            </a:r>
          </a:p>
          <a:p>
            <a:pPr lvl="1"/>
            <a:r>
              <a:rPr lang="en-US" dirty="0" smtClean="0"/>
              <a:t>Insurance</a:t>
            </a:r>
          </a:p>
          <a:p>
            <a:pPr lvl="1"/>
            <a:r>
              <a:rPr lang="en-US" dirty="0" smtClean="0"/>
              <a:t>Investing</a:t>
            </a:r>
          </a:p>
          <a:p>
            <a:pPr lvl="1"/>
            <a:r>
              <a:rPr lang="en-US" dirty="0" smtClean="0"/>
              <a:t>Loans</a:t>
            </a:r>
            <a:endParaRPr lang="en-US" dirty="0"/>
          </a:p>
        </p:txBody>
      </p:sp>
      <p:pic>
        <p:nvPicPr>
          <p:cNvPr id="20482" name="Picture 2" descr="C:\Documents and Settings\trmartin\Local Settings\Temporary Internet Files\Content.IE5\9F9JZDDS\MPj0438395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1968" y="3657600"/>
            <a:ext cx="2542032" cy="32004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Checking Accounts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Similar to savings </a:t>
            </a:r>
            <a:r>
              <a:rPr lang="en-US" dirty="0" smtClean="0"/>
              <a:t>accounts</a:t>
            </a:r>
          </a:p>
          <a:p>
            <a:r>
              <a:rPr lang="en-US" dirty="0" smtClean="0"/>
              <a:t>Deposit </a:t>
            </a:r>
            <a:r>
              <a:rPr lang="en-US" dirty="0" smtClean="0"/>
              <a:t>and withdraw money (checks &amp; </a:t>
            </a:r>
            <a:r>
              <a:rPr lang="en-US" dirty="0" smtClean="0"/>
              <a:t>ATM)</a:t>
            </a:r>
          </a:p>
          <a:p>
            <a:r>
              <a:rPr lang="en-US" dirty="0" smtClean="0"/>
              <a:t>May </a:t>
            </a:r>
            <a:r>
              <a:rPr lang="en-US" dirty="0" smtClean="0"/>
              <a:t>or may not earn </a:t>
            </a:r>
            <a:r>
              <a:rPr lang="en-US" dirty="0" smtClean="0"/>
              <a:t>interest</a:t>
            </a:r>
          </a:p>
          <a:p>
            <a:r>
              <a:rPr lang="en-US" dirty="0" smtClean="0"/>
              <a:t>Debit Cards</a:t>
            </a:r>
          </a:p>
          <a:p>
            <a:r>
              <a:rPr lang="en-US" dirty="0" smtClean="0"/>
              <a:t>FDIC Insured</a:t>
            </a:r>
          </a:p>
          <a:p>
            <a:r>
              <a:rPr lang="en-US" dirty="0" smtClean="0"/>
              <a:t>Online </a:t>
            </a:r>
            <a:r>
              <a:rPr lang="en-US" dirty="0" smtClean="0"/>
              <a:t>Banking</a:t>
            </a:r>
          </a:p>
        </p:txBody>
      </p:sp>
      <p:pic>
        <p:nvPicPr>
          <p:cNvPr id="24580" name="Picture 4" descr="C:\Documents and Settings\trmartin\Local Settings\Temporary Internet Files\Content.IE5\FST6O67W\MPj0406825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3618710"/>
            <a:ext cx="2590800" cy="323929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14400" y="685800"/>
            <a:ext cx="7086600" cy="914400"/>
          </a:xfrm>
        </p:spPr>
        <p:txBody>
          <a:bodyPr/>
          <a:lstStyle/>
          <a:p>
            <a:r>
              <a:rPr lang="en-US" dirty="0" smtClean="0"/>
              <a:t>Writing a Check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981200"/>
            <a:ext cx="7037717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57200"/>
            <a:ext cx="7086600" cy="1371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981200"/>
            <a:ext cx="7037717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410200" y="2404646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4/25/13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29400" y="2971800"/>
            <a:ext cx="99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$1,200.00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33600" y="28194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Jacob Deer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52600" y="3276600"/>
            <a:ext cx="495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One thousand, two hundred and 00/100    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05000" y="39624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May rent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48200" y="3962400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Lucida Handwriting" pitchFamily="66" charset="0"/>
              </a:rPr>
              <a:t>Jane Doe</a:t>
            </a:r>
            <a:endParaRPr lang="en-US" dirty="0">
              <a:solidFill>
                <a:srgbClr val="000000"/>
              </a:solidFill>
              <a:latin typeface="Lucida Handwriting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Savings Accounts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FDIC Insured</a:t>
            </a:r>
          </a:p>
          <a:p>
            <a:pPr lvl="1"/>
            <a:r>
              <a:rPr lang="en-US" dirty="0" smtClean="0"/>
              <a:t>Up to $250,000 (through 12/31/13)</a:t>
            </a:r>
          </a:p>
          <a:p>
            <a:r>
              <a:rPr lang="en-US" dirty="0" smtClean="0"/>
              <a:t>Deposit money &amp; it earns interest</a:t>
            </a:r>
          </a:p>
          <a:p>
            <a:pPr lvl="1"/>
            <a:r>
              <a:rPr lang="en-US" dirty="0" smtClean="0"/>
              <a:t>0-2% typical interest for a savings account</a:t>
            </a:r>
          </a:p>
          <a:p>
            <a:pPr lvl="1"/>
            <a:r>
              <a:rPr lang="en-US" b="1" u="sng" dirty="0" smtClean="0"/>
              <a:t>Weekly</a:t>
            </a:r>
            <a:r>
              <a:rPr lang="en-US" dirty="0" smtClean="0"/>
              <a:t> changes in interest rate possible</a:t>
            </a:r>
          </a:p>
          <a:p>
            <a:r>
              <a:rPr lang="en-US" dirty="0" smtClean="0"/>
              <a:t>Withdraw money whenever, with no penalty</a:t>
            </a:r>
          </a:p>
          <a:p>
            <a:r>
              <a:rPr lang="en-US" dirty="0" smtClean="0"/>
              <a:t>Interest rate</a:t>
            </a:r>
          </a:p>
          <a:p>
            <a:pPr lvl="1"/>
            <a:r>
              <a:rPr lang="en-US" dirty="0" smtClean="0"/>
              <a:t>Generally low</a:t>
            </a:r>
          </a:p>
          <a:p>
            <a:pPr lvl="1"/>
            <a:r>
              <a:rPr lang="en-US" dirty="0" smtClean="0"/>
              <a:t>May be higher if you keep more $$ in your account</a:t>
            </a:r>
          </a:p>
        </p:txBody>
      </p:sp>
      <p:pic>
        <p:nvPicPr>
          <p:cNvPr id="21507" name="Picture 3" descr="C:\Documents and Settings\trmartin\Local Settings\Temporary Internet Files\Content.IE5\0V3XSC48\MPj0433131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8965" y="0"/>
            <a:ext cx="2515035" cy="28956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RANCHTO" val="262"/>
  <p:tag name="HOTSPOTTYPE" val="DefinedInNavigator"/>
  <p:tag name="DEFINEDINNAVIGATOR" val="True"/>
</p:tagLst>
</file>

<file path=ppt/theme/theme1.xml><?xml version="1.0" encoding="utf-8"?>
<a:theme xmlns:a="http://schemas.openxmlformats.org/drawingml/2006/main" name="Presentation for strategy recommendation">
  <a:themeElements>
    <a:clrScheme name="Office Theme 1">
      <a:dk1>
        <a:srgbClr val="009999"/>
      </a:dk1>
      <a:lt1>
        <a:srgbClr val="FFFFFF"/>
      </a:lt1>
      <a:dk2>
        <a:srgbClr val="000066"/>
      </a:dk2>
      <a:lt2>
        <a:srgbClr val="339966"/>
      </a:lt2>
      <a:accent1>
        <a:srgbClr val="00CC99"/>
      </a:accent1>
      <a:accent2>
        <a:srgbClr val="0099CC"/>
      </a:accent2>
      <a:accent3>
        <a:srgbClr val="AAAAB8"/>
      </a:accent3>
      <a:accent4>
        <a:srgbClr val="DADADA"/>
      </a:accent4>
      <a:accent5>
        <a:srgbClr val="AAE2CA"/>
      </a:accent5>
      <a:accent6>
        <a:srgbClr val="008AB9"/>
      </a:accent6>
      <a:hlink>
        <a:srgbClr val="336699"/>
      </a:hlink>
      <a:folHlink>
        <a:srgbClr val="B2B2B2"/>
      </a:folHlink>
    </a:clrScheme>
    <a:fontScheme name="Office Them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9999"/>
        </a:dk1>
        <a:lt1>
          <a:srgbClr val="FFFFFF"/>
        </a:lt1>
        <a:dk2>
          <a:srgbClr val="000066"/>
        </a:dk2>
        <a:lt2>
          <a:srgbClr val="339966"/>
        </a:lt2>
        <a:accent1>
          <a:srgbClr val="00CC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E2CA"/>
        </a:accent5>
        <a:accent6>
          <a:srgbClr val="008AB9"/>
        </a:accent6>
        <a:hlink>
          <a:srgbClr val="33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9900"/>
        </a:dk2>
        <a:lt2>
          <a:srgbClr val="CC0000"/>
        </a:lt2>
        <a:accent1>
          <a:srgbClr val="CCCC00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2D2DB9"/>
        </a:accent6>
        <a:hlink>
          <a:srgbClr val="00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333399"/>
        </a:dk1>
        <a:lt1>
          <a:srgbClr val="FFFFCC"/>
        </a:lt1>
        <a:dk2>
          <a:srgbClr val="000000"/>
        </a:dk2>
        <a:lt2>
          <a:srgbClr val="0000FF"/>
        </a:lt2>
        <a:accent1>
          <a:srgbClr val="800000"/>
        </a:accent1>
        <a:accent2>
          <a:srgbClr val="3366CC"/>
        </a:accent2>
        <a:accent3>
          <a:srgbClr val="AAAAAA"/>
        </a:accent3>
        <a:accent4>
          <a:srgbClr val="DADAAE"/>
        </a:accent4>
        <a:accent5>
          <a:srgbClr val="C0AAAA"/>
        </a:accent5>
        <a:accent6>
          <a:srgbClr val="2D5CB9"/>
        </a:accent6>
        <a:hlink>
          <a:srgbClr val="FFFF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5">
        <a:dk1>
          <a:srgbClr val="CC3300"/>
        </a:dk1>
        <a:lt1>
          <a:srgbClr val="FFFFCC"/>
        </a:lt1>
        <a:dk2>
          <a:srgbClr val="000000"/>
        </a:dk2>
        <a:lt2>
          <a:srgbClr val="CC6600"/>
        </a:lt2>
        <a:accent1>
          <a:srgbClr val="993300"/>
        </a:accent1>
        <a:accent2>
          <a:srgbClr val="808000"/>
        </a:accent2>
        <a:accent3>
          <a:srgbClr val="AAAAAA"/>
        </a:accent3>
        <a:accent4>
          <a:srgbClr val="DADAAE"/>
        </a:accent4>
        <a:accent5>
          <a:srgbClr val="CAADAA"/>
        </a:accent5>
        <a:accent6>
          <a:srgbClr val="7373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6">
        <a:dk1>
          <a:srgbClr val="66CCFF"/>
        </a:dk1>
        <a:lt1>
          <a:srgbClr val="CCECFF"/>
        </a:lt1>
        <a:dk2>
          <a:srgbClr val="000000"/>
        </a:dk2>
        <a:lt2>
          <a:srgbClr val="9999FF"/>
        </a:lt2>
        <a:accent1>
          <a:srgbClr val="FFFFFF"/>
        </a:accent1>
        <a:accent2>
          <a:srgbClr val="99CCFF"/>
        </a:accent2>
        <a:accent3>
          <a:srgbClr val="AAAAAA"/>
        </a:accent3>
        <a:accent4>
          <a:srgbClr val="AEC9DA"/>
        </a:accent4>
        <a:accent5>
          <a:srgbClr val="FFFFFF"/>
        </a:accent5>
        <a:accent6>
          <a:srgbClr val="8AB9E7"/>
        </a:accent6>
        <a:hlink>
          <a:srgbClr val="CCE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993366"/>
        </a:dk1>
        <a:lt1>
          <a:srgbClr val="FFFFCC"/>
        </a:lt1>
        <a:dk2>
          <a:srgbClr val="333399"/>
        </a:dk2>
        <a:lt2>
          <a:srgbClr val="0066FF"/>
        </a:lt2>
        <a:accent1>
          <a:srgbClr val="6600FF"/>
        </a:accent1>
        <a:accent2>
          <a:srgbClr val="0099CC"/>
        </a:accent2>
        <a:accent3>
          <a:srgbClr val="ADADCA"/>
        </a:accent3>
        <a:accent4>
          <a:srgbClr val="DADAAE"/>
        </a:accent4>
        <a:accent5>
          <a:srgbClr val="B8AAFF"/>
        </a:accent5>
        <a:accent6>
          <a:srgbClr val="008AB9"/>
        </a:accent6>
        <a:hlink>
          <a:srgbClr val="66FF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993366"/>
        </a:dk1>
        <a:lt1>
          <a:srgbClr val="EAEAEA"/>
        </a:lt1>
        <a:dk2>
          <a:srgbClr val="660066"/>
        </a:dk2>
        <a:lt2>
          <a:srgbClr val="CC0000"/>
        </a:lt2>
        <a:accent1>
          <a:srgbClr val="A50021"/>
        </a:accent1>
        <a:accent2>
          <a:srgbClr val="660033"/>
        </a:accent2>
        <a:accent3>
          <a:srgbClr val="B8AAB8"/>
        </a:accent3>
        <a:accent4>
          <a:srgbClr val="C8C8C8"/>
        </a:accent4>
        <a:accent5>
          <a:srgbClr val="CFAAAB"/>
        </a:accent5>
        <a:accent6>
          <a:srgbClr val="5C00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for strategy recommendation</Template>
  <TotalTime>727</TotalTime>
  <Words>802</Words>
  <Application>Microsoft Office PowerPoint</Application>
  <PresentationFormat>On-screen Show (4:3)</PresentationFormat>
  <Paragraphs>144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Presentation for strategy recommendation</vt:lpstr>
      <vt:lpstr>Personal Finance</vt:lpstr>
      <vt:lpstr>How Banks (Do Not) Work</vt:lpstr>
      <vt:lpstr>How Banks Work</vt:lpstr>
      <vt:lpstr>Banks                  v.    Credit Unions</vt:lpstr>
      <vt:lpstr>What your bank can do for you</vt:lpstr>
      <vt:lpstr>Checking Accounts</vt:lpstr>
      <vt:lpstr>Writing a Check</vt:lpstr>
      <vt:lpstr>Slide 8</vt:lpstr>
      <vt:lpstr>Savings Accounts</vt:lpstr>
      <vt:lpstr>Money-Market Accounts</vt:lpstr>
      <vt:lpstr>Certificates of Deposit (CD)</vt:lpstr>
      <vt:lpstr>Rate Comparison of APY  (Annual Percentage Yield)</vt:lpstr>
      <vt:lpstr>Rate Comparison of APY</vt:lpstr>
      <vt:lpstr>When Selecting a Bank</vt:lpstr>
      <vt:lpstr>When Selecting a Bank</vt:lpstr>
      <vt:lpstr>Selecting an Account</vt:lpstr>
      <vt:lpstr>Calculating interest paid for loans</vt:lpstr>
    </vt:vector>
  </TitlesOfParts>
  <Manager/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Recommending a Strategy</dc:title>
  <dc:subject/>
  <dc:creator>trmartin</dc:creator>
  <cp:keywords/>
  <dc:description/>
  <cp:lastModifiedBy>Administrator</cp:lastModifiedBy>
  <cp:revision>66</cp:revision>
  <cp:lastPrinted>1601-01-01T00:00:00Z</cp:lastPrinted>
  <dcterms:created xsi:type="dcterms:W3CDTF">2008-12-01T21:38:44Z</dcterms:created>
  <dcterms:modified xsi:type="dcterms:W3CDTF">2013-04-25T11:14:33Z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TC010184381033</vt:lpwstr>
  </property>
</Properties>
</file>